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7" r:id="rId2"/>
    <p:sldId id="259" r:id="rId3"/>
    <p:sldId id="284" r:id="rId4"/>
    <p:sldId id="285" r:id="rId5"/>
    <p:sldId id="323" r:id="rId6"/>
    <p:sldId id="286" r:id="rId7"/>
    <p:sldId id="287" r:id="rId8"/>
    <p:sldId id="258" r:id="rId9"/>
    <p:sldId id="260" r:id="rId10"/>
    <p:sldId id="261" r:id="rId11"/>
    <p:sldId id="263" r:id="rId12"/>
    <p:sldId id="265" r:id="rId13"/>
    <p:sldId id="266" r:id="rId14"/>
    <p:sldId id="267" r:id="rId15"/>
    <p:sldId id="283" r:id="rId16"/>
    <p:sldId id="268" r:id="rId17"/>
    <p:sldId id="270" r:id="rId18"/>
    <p:sldId id="320" r:id="rId19"/>
    <p:sldId id="288" r:id="rId20"/>
    <p:sldId id="291" r:id="rId21"/>
    <p:sldId id="290" r:id="rId22"/>
    <p:sldId id="271" r:id="rId23"/>
    <p:sldId id="293" r:id="rId24"/>
    <p:sldId id="307" r:id="rId25"/>
    <p:sldId id="295" r:id="rId26"/>
    <p:sldId id="296" r:id="rId27"/>
    <p:sldId id="308" r:id="rId28"/>
    <p:sldId id="313" r:id="rId29"/>
    <p:sldId id="316" r:id="rId30"/>
    <p:sldId id="297" r:id="rId31"/>
    <p:sldId id="322" r:id="rId32"/>
    <p:sldId id="298" r:id="rId33"/>
    <p:sldId id="321" r:id="rId34"/>
    <p:sldId id="282" r:id="rId35"/>
    <p:sldId id="304" r:id="rId36"/>
    <p:sldId id="309" r:id="rId37"/>
    <p:sldId id="312" r:id="rId38"/>
    <p:sldId id="306" r:id="rId39"/>
    <p:sldId id="310" r:id="rId40"/>
    <p:sldId id="314" r:id="rId41"/>
    <p:sldId id="302" r:id="rId42"/>
    <p:sldId id="311" r:id="rId43"/>
    <p:sldId id="294" r:id="rId44"/>
    <p:sldId id="325" r:id="rId45"/>
    <p:sldId id="327" r:id="rId46"/>
    <p:sldId id="328" r:id="rId47"/>
    <p:sldId id="329" r:id="rId48"/>
    <p:sldId id="330" r:id="rId49"/>
    <p:sldId id="331" r:id="rId50"/>
    <p:sldId id="332" r:id="rId51"/>
    <p:sldId id="335" r:id="rId52"/>
    <p:sldId id="334" r:id="rId53"/>
    <p:sldId id="337" r:id="rId54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DE2D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2" autoAdjust="0"/>
    <p:restoredTop sz="94308" autoAdjust="0"/>
  </p:normalViewPr>
  <p:slideViewPr>
    <p:cSldViewPr>
      <p:cViewPr varScale="1">
        <p:scale>
          <a:sx n="70" d="100"/>
          <a:sy n="70" d="100"/>
        </p:scale>
        <p:origin x="-145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/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0D76853-50B3-4D2F-A48A-F726B01DDEB1}" type="datetimeFigureOut">
              <a:rPr lang="pl-PL"/>
              <a:pPr>
                <a:defRPr/>
              </a:pPr>
              <a:t>23.03.2021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/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972702C-A143-4AB9-8D6F-D60DFDB769D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5734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AA7D913-A4E0-4CD0-B3B3-6DCF4FD1E7EE}" type="slidenum">
              <a:rPr lang="pl-PL" altLang="pl-PL"/>
              <a:pPr/>
              <a:t>4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583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5818D60-1891-4913-A131-253ABA75BF41}" type="slidenum">
              <a:rPr lang="pl-PL" altLang="pl-PL"/>
              <a:pPr/>
              <a:t>5</a:t>
            </a:fld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A3D59-9F1A-4A6E-B194-E152F0E28C81}" type="datetimeFigureOut">
              <a:rPr lang="pl-PL"/>
              <a:pPr>
                <a:defRPr/>
              </a:pPr>
              <a:t>23.03.2021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BCCA0-010A-4D01-886E-57955281F9A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A7AB3-D3B4-45E2-A57E-8BAC54D2B6E2}" type="datetimeFigureOut">
              <a:rPr lang="pl-PL"/>
              <a:pPr>
                <a:defRPr/>
              </a:pPr>
              <a:t>23.03.2021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4BB45-2500-4105-B52F-A6D22E329F6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44230-089A-4402-ABBD-45E575E362D4}" type="datetimeFigureOut">
              <a:rPr lang="pl-PL"/>
              <a:pPr>
                <a:defRPr/>
              </a:pPr>
              <a:t>23.03.2021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60A49-DC03-4991-BEC5-EBCBBB3B0BD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0F17F-3CC4-4750-A206-09DB5E081D42}" type="datetimeFigureOut">
              <a:rPr lang="pl-PL"/>
              <a:pPr>
                <a:defRPr/>
              </a:pPr>
              <a:t>23.03.2021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8B42E-387D-43F6-A7AF-F68D206E81F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784A3-1835-4BA3-8980-18051FA62328}" type="datetimeFigureOut">
              <a:rPr lang="pl-PL"/>
              <a:pPr>
                <a:defRPr/>
              </a:pPr>
              <a:t>23.03.2021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F0145-5A44-4BAB-A60E-6B2FABF8DBF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96173-2682-4E1F-8E3C-54A0B32FAF28}" type="datetimeFigureOut">
              <a:rPr lang="pl-PL"/>
              <a:pPr>
                <a:defRPr/>
              </a:pPr>
              <a:t>23.03.2021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8940A-63DA-41B9-892E-CBC5BAA8058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073CA-E783-4162-8124-6991F1ABF8C0}" type="datetimeFigureOut">
              <a:rPr lang="pl-PL"/>
              <a:pPr>
                <a:defRPr/>
              </a:pPr>
              <a:t>23.03.2021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C6F76-CD16-4759-BA8C-873B6D600FD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D432A-D204-472E-B07D-076AA655B698}" type="datetimeFigureOut">
              <a:rPr lang="pl-PL"/>
              <a:pPr>
                <a:defRPr/>
              </a:pPr>
              <a:t>23.03.2021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78706-E008-4076-84A6-C44F1FC341C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C05DD-EFAF-425E-AE63-82350E3E904B}" type="datetimeFigureOut">
              <a:rPr lang="pl-PL"/>
              <a:pPr>
                <a:defRPr/>
              </a:pPr>
              <a:t>23.03.2021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2D2BF-32D3-43E8-BDF8-3A2AFF68845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B765F-4161-4F50-8759-3C026ACC3D4E}" type="datetimeFigureOut">
              <a:rPr lang="pl-PL"/>
              <a:pPr>
                <a:defRPr/>
              </a:pPr>
              <a:t>23.03.2021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C5CEC-E8C8-4270-863E-30FA4CAB910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B56E3-A3EA-425F-B109-8095B770FF0B}" type="datetimeFigureOut">
              <a:rPr lang="pl-PL"/>
              <a:pPr>
                <a:defRPr/>
              </a:pPr>
              <a:t>23.03.2021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47B6F-AF3D-49C7-8C1D-E6CE26D9A35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B78B23-D643-4F6F-9251-EF5189817AFE}" type="datetimeFigureOut">
              <a:rPr lang="pl-PL"/>
              <a:pPr>
                <a:defRPr/>
              </a:pPr>
              <a:t>23.03.2021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E8708C6-90B7-4EC5-A02B-0CDEAC02772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2286016"/>
          </a:xfrm>
          <a:extLst>
            <a:ext uri="{909E8E84-426E-40DD-AFC4-6F175D3DCCD1}"/>
            <a:ext uri="{91240B29-F687-4F45-9708-019B960494DF}"/>
          </a:ex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Liceum Ogólnokształcące </a:t>
            </a:r>
            <a:b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im. Marii Skłodowskiej-Curie </a:t>
            </a:r>
            <a:b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Strzelinie</a:t>
            </a:r>
          </a:p>
        </p:txBody>
      </p:sp>
      <p:pic>
        <p:nvPicPr>
          <p:cNvPr id="1026" name="Picture 2" descr="E:\budynekglowny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2276475"/>
            <a:ext cx="6626225" cy="4400550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sp>
        <p:nvSpPr>
          <p:cNvPr id="11267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pic>
        <p:nvPicPr>
          <p:cNvPr id="11268" name="Picture 2" descr="F:\salaGim\spacer_po_saliGIM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25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sp>
        <p:nvSpPr>
          <p:cNvPr id="12291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pic>
        <p:nvPicPr>
          <p:cNvPr id="12292" name="Picture 5" descr="D:\lostrzelinwww\wersja1\dokumenty\zdj\Szkolne mistrzostwa piłka nożna halowa 2016 luty\finał\mistrzHalowPil_2016luty18FINAL_3c_VS3d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40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sp>
        <p:nvSpPr>
          <p:cNvPr id="13315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pic>
        <p:nvPicPr>
          <p:cNvPr id="13316" name="Picture 5" descr="D:\lostrzelinwww\wersja1\dokumenty\zdj\szkoła2015\reklama2015\DSC_25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77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sp>
        <p:nvSpPr>
          <p:cNvPr id="14339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pic>
        <p:nvPicPr>
          <p:cNvPr id="14340" name="Picture 2" descr="F:\salaGim\spacer_po_saliGIM (6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3303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altLang="pl-PL" smtClean="0"/>
          </a:p>
        </p:txBody>
      </p:sp>
      <p:sp>
        <p:nvSpPr>
          <p:cNvPr id="4" name="Prostokąt 3">
            <a:extLst>
              <a:ext uri="{FF2B5EF4-FFF2-40B4-BE49-F238E27FC236}"/>
            </a:extLst>
          </p:cNvPr>
          <p:cNvSpPr/>
          <p:nvPr/>
        </p:nvSpPr>
        <p:spPr>
          <a:xfrm>
            <a:off x="827088" y="1600200"/>
            <a:ext cx="7489825" cy="1541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Stylowa aula szkolna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sp>
        <p:nvSpPr>
          <p:cNvPr id="16387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pic>
        <p:nvPicPr>
          <p:cNvPr id="16388" name="Picture 2" descr="H:\szkola\DSC_0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26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sp>
        <p:nvSpPr>
          <p:cNvPr id="17411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pic>
        <p:nvPicPr>
          <p:cNvPr id="17412" name="Picture 2" descr="F:\ulotka lo\11list2014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69988" y="0"/>
            <a:ext cx="10326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D:\lostrzelinwww\wersja1\dokumenty\zdj\70LAT_Jubileusz\obchody_jubileuszu\szkoła\male\70_lat_jubileusz_LO_aula (7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89038" y="0"/>
            <a:ext cx="10333038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sp>
        <p:nvSpPr>
          <p:cNvPr id="18435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pic>
        <p:nvPicPr>
          <p:cNvPr id="18436" name="Picture 2" descr="C:\Users\Adrian Zając\Desktop\konferenSamorzToWy2014_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0"/>
            <a:ext cx="103219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sp>
        <p:nvSpPr>
          <p:cNvPr id="19459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" y="0"/>
            <a:ext cx="10277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altLang="pl-PL" smtClean="0"/>
          </a:p>
        </p:txBody>
      </p:sp>
      <p:sp>
        <p:nvSpPr>
          <p:cNvPr id="4" name="Prostokąt 3">
            <a:extLst>
              <a:ext uri="{FF2B5EF4-FFF2-40B4-BE49-F238E27FC236}"/>
            </a:extLst>
          </p:cNvPr>
          <p:cNvSpPr/>
          <p:nvPr/>
        </p:nvSpPr>
        <p:spPr>
          <a:xfrm>
            <a:off x="611188" y="1600200"/>
            <a:ext cx="8075612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Przestronne, monitorowane korytarze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9211" y="301503"/>
            <a:ext cx="6512512" cy="1143000"/>
          </a:xfrm>
          <a:extLst>
            <a:ext uri="{909E8E84-426E-40DD-AFC4-6F175D3DCCD1}"/>
            <a:ext uri="{91240B29-F687-4F45-9708-019B960494DF}"/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Szkoła z tradycjami</a:t>
            </a:r>
          </a:p>
        </p:txBody>
      </p:sp>
      <p:pic>
        <p:nvPicPr>
          <p:cNvPr id="90121" name="Picture 9" descr="lo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259632" y="1985783"/>
            <a:ext cx="6735735" cy="43130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150" name="Picture 6" descr="C:\Users\Pracownia\Desktop\szkoła1.jpg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627348">
            <a:off x="1529249" y="1985783"/>
            <a:ext cx="6351240" cy="4218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sp>
        <p:nvSpPr>
          <p:cNvPr id="21507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pic>
        <p:nvPicPr>
          <p:cNvPr id="21508" name="Picture 2" descr="E:\szkola\DSC_0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0875" y="-11113"/>
            <a:ext cx="10385425" cy="689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sp>
        <p:nvSpPr>
          <p:cNvPr id="22531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pic>
        <p:nvPicPr>
          <p:cNvPr id="22532" name="Picture 3" descr="E:\szkola\zdj do reklamy lo\DSC_0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4163" y="0"/>
            <a:ext cx="10326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D:\lostrzelinwww\wersja1\dokumenty\zdj\ewakuacja_próbna_2015\male\probna_ewakuacja_2015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3850" y="0"/>
            <a:ext cx="10367963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altLang="pl-PL" smtClean="0"/>
          </a:p>
        </p:txBody>
      </p:sp>
      <p:sp>
        <p:nvSpPr>
          <p:cNvPr id="5" name="Prostokąt 4">
            <a:extLst>
              <a:ext uri="{FF2B5EF4-FFF2-40B4-BE49-F238E27FC236}"/>
            </a:extLst>
          </p:cNvPr>
          <p:cNvSpPr/>
          <p:nvPr/>
        </p:nvSpPr>
        <p:spPr>
          <a:xfrm>
            <a:off x="468313" y="274638"/>
            <a:ext cx="8218487" cy="850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Doskonale wykwalifikowana kadra</a:t>
            </a:r>
          </a:p>
        </p:txBody>
      </p:sp>
      <p:sp>
        <p:nvSpPr>
          <p:cNvPr id="6" name="Prostokąt 5">
            <a:extLst>
              <a:ext uri="{FF2B5EF4-FFF2-40B4-BE49-F238E27FC236}"/>
            </a:extLst>
          </p:cNvPr>
          <p:cNvSpPr/>
          <p:nvPr/>
        </p:nvSpPr>
        <p:spPr>
          <a:xfrm>
            <a:off x="900113" y="1268413"/>
            <a:ext cx="7343775" cy="920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Font typeface="Arial" charset="0"/>
              <a:buNone/>
              <a:defRPr/>
            </a:pPr>
            <a:r>
              <a:rPr lang="pl-PL" altLang="pl-PL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76-letnia tradycja w nauczaniu z bardzo dobrym przygotowaniem do matury i studiów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75656" y="2385268"/>
            <a:ext cx="6190758" cy="4356100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3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 nas wyróżnia?</a:t>
            </a:r>
          </a:p>
        </p:txBody>
      </p:sp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5141912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5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realizacja wybranych przedmiotów w zakresie rozszerzonym</a:t>
            </a:r>
          </a:p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5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przyjazna atmosfera, sprzyjająca uczeniu się</a:t>
            </a:r>
          </a:p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5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dbanie o tradycje szkolne i narodowe</a:t>
            </a:r>
          </a:p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5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stosowanie nowoczesnych, skutecznych metod nauczania</a:t>
            </a:r>
          </a:p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5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bardzo dobre wyniki matur</a:t>
            </a:r>
          </a:p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5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monitoring i bezpieczeństwo</a:t>
            </a:r>
          </a:p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5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współpraca z rodzicami</a:t>
            </a:r>
          </a:p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5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kontakty ze środowiskiem lokalnym                                                          </a:t>
            </a: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3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 nas wyróżnia?</a:t>
            </a:r>
          </a:p>
        </p:txBody>
      </p:sp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600200"/>
            <a:ext cx="8785225" cy="4525963"/>
          </a:xfrm>
        </p:spPr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pl-PL" sz="4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Zdawalność na maturze (rok 2020)</a:t>
            </a:r>
          </a:p>
          <a:p>
            <a:pPr>
              <a:defRPr/>
            </a:pPr>
            <a:r>
              <a:rPr lang="pl-PL" sz="4400" b="1" u="sng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wynik LO STRZELIN: 89,4%</a:t>
            </a:r>
          </a:p>
          <a:p>
            <a:pPr>
              <a:defRPr/>
            </a:pPr>
            <a:endParaRPr lang="pl-PL" sz="4400" b="1" u="sng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l-PL" sz="4400" b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wynik w powiecie strzelińskim (licea): 82,7%</a:t>
            </a:r>
          </a:p>
          <a:p>
            <a:pPr>
              <a:defRPr/>
            </a:pPr>
            <a:endParaRPr lang="pl-PL" sz="4400" b="1" baseline="30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l-PL" sz="4400" b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wynik w województwie : 87,1%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pl-PL" sz="4400" b="1" baseline="30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charset="0"/>
              <a:buNone/>
              <a:defRPr/>
            </a:pPr>
            <a:endParaRPr lang="pl-PL" sz="4400" b="1" baseline="30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163513"/>
            <a:ext cx="8229600" cy="10128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3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Edukacja kulturalna</a:t>
            </a:r>
          </a:p>
        </p:txBody>
      </p:sp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609725"/>
            <a:ext cx="8229600" cy="454501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l-PL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83025"/>
            <a:ext cx="4157663" cy="2771775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2200" y="3878263"/>
            <a:ext cx="3695700" cy="2771775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Prostokąt 5">
            <a:extLst>
              <a:ext uri="{FF2B5EF4-FFF2-40B4-BE49-F238E27FC236}"/>
            </a:extLst>
          </p:cNvPr>
          <p:cNvSpPr/>
          <p:nvPr/>
        </p:nvSpPr>
        <p:spPr>
          <a:xfrm>
            <a:off x="368300" y="1217613"/>
            <a:ext cx="8283575" cy="925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lekcje muzealne w Muzeum Narodowym i Muzeum Etnograficznym we Wrocławiu</a:t>
            </a:r>
          </a:p>
        </p:txBody>
      </p:sp>
      <p:sp>
        <p:nvSpPr>
          <p:cNvPr id="7" name="Prostokąt 6">
            <a:extLst>
              <a:ext uri="{FF2B5EF4-FFF2-40B4-BE49-F238E27FC236}"/>
            </a:extLst>
          </p:cNvPr>
          <p:cNvSpPr/>
          <p:nvPr/>
        </p:nvSpPr>
        <p:spPr>
          <a:xfrm>
            <a:off x="368300" y="2227263"/>
            <a:ext cx="8316913" cy="693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wyjazdy do teatru, kina, Narodowego Forum Muzyki</a:t>
            </a:r>
          </a:p>
        </p:txBody>
      </p:sp>
      <p:sp>
        <p:nvSpPr>
          <p:cNvPr id="8" name="Prostokąt 7">
            <a:extLst>
              <a:ext uri="{FF2B5EF4-FFF2-40B4-BE49-F238E27FC236}"/>
            </a:extLst>
          </p:cNvPr>
          <p:cNvSpPr/>
          <p:nvPr/>
        </p:nvSpPr>
        <p:spPr>
          <a:xfrm>
            <a:off x="368300" y="3044825"/>
            <a:ext cx="8316913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edukacja filmowa w Strzelińskim Ośrodku Kultury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-26988"/>
            <a:ext cx="8229600" cy="9350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3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Imprezy kulturalne</a:t>
            </a:r>
          </a:p>
        </p:txBody>
      </p:sp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760640"/>
          </a:xfrm>
          <a:extLst>
            <a:ext uri="{909E8E84-426E-40DD-AFC4-6F175D3DCCD1}"/>
            <a:ext uri="{91240B29-F687-4F45-9708-019B960494DF}"/>
          </a:extLst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alt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alt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alt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alt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alt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alt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alt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7763" y="908050"/>
            <a:ext cx="3778250" cy="2520950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7763" y="3698875"/>
            <a:ext cx="3776662" cy="2519363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Prostokąt 3">
            <a:extLst>
              <a:ext uri="{FF2B5EF4-FFF2-40B4-BE49-F238E27FC236}"/>
            </a:extLst>
          </p:cNvPr>
          <p:cNvSpPr/>
          <p:nvPr/>
        </p:nvSpPr>
        <p:spPr>
          <a:xfrm>
            <a:off x="490538" y="1350963"/>
            <a:ext cx="3937000" cy="973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Bale półmetkowe</a:t>
            </a:r>
          </a:p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studniówkowe</a:t>
            </a:r>
          </a:p>
        </p:txBody>
      </p:sp>
      <p:sp>
        <p:nvSpPr>
          <p:cNvPr id="5" name="Prostokąt 4">
            <a:extLst>
              <a:ext uri="{FF2B5EF4-FFF2-40B4-BE49-F238E27FC236}"/>
            </a:extLst>
          </p:cNvPr>
          <p:cNvSpPr/>
          <p:nvPr/>
        </p:nvSpPr>
        <p:spPr>
          <a:xfrm>
            <a:off x="490538" y="5354638"/>
            <a:ext cx="4081462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Apele okolicznościowe</a:t>
            </a:r>
          </a:p>
        </p:txBody>
      </p:sp>
      <p:pic>
        <p:nvPicPr>
          <p:cNvPr id="41991" name="Picture 2" descr="F:\PROMOCJA 2020\zdjęcia do prezentacji\slubowanieIkl2019 (5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6925" y="2714625"/>
            <a:ext cx="3602038" cy="23209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88" y="333375"/>
            <a:ext cx="8229600" cy="13652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3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Koncerty </a:t>
            </a:r>
            <a:br>
              <a:rPr lang="pl-PL" sz="43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pl-PL" sz="43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 Strzelińskim Ośrodku Kultury</a:t>
            </a:r>
          </a:p>
        </p:txBody>
      </p:sp>
      <p:pic>
        <p:nvPicPr>
          <p:cNvPr id="12" name="Symbol zastępczy zawartości 11">
            <a:extLst>
              <a:ext uri="{FF2B5EF4-FFF2-40B4-BE49-F238E27FC236}"/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867099" y="2924944"/>
            <a:ext cx="4026053" cy="268534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rostokąt 2">
            <a:extLst>
              <a:ext uri="{FF2B5EF4-FFF2-40B4-BE49-F238E27FC236}"/>
            </a:extLst>
          </p:cNvPr>
          <p:cNvSpPr/>
          <p:nvPr/>
        </p:nvSpPr>
        <p:spPr>
          <a:xfrm>
            <a:off x="153988" y="1992313"/>
            <a:ext cx="4202112" cy="639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Koncert bożonarodzeniowy</a:t>
            </a:r>
          </a:p>
        </p:txBody>
      </p:sp>
      <p:sp>
        <p:nvSpPr>
          <p:cNvPr id="7" name="Prostokąt 6">
            <a:extLst>
              <a:ext uri="{FF2B5EF4-FFF2-40B4-BE49-F238E27FC236}"/>
            </a:extLst>
          </p:cNvPr>
          <p:cNvSpPr/>
          <p:nvPr/>
        </p:nvSpPr>
        <p:spPr>
          <a:xfrm>
            <a:off x="4859338" y="1992313"/>
            <a:ext cx="4040187" cy="639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Koncert wiosenny</a:t>
            </a:r>
          </a:p>
        </p:txBody>
      </p:sp>
      <p:pic>
        <p:nvPicPr>
          <p:cNvPr id="43013" name="Picture 2" descr="F:\PROMOCJA 2020\zdjęcia do prezentacji\koncert_Mikolajkowy2019 (22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924175"/>
            <a:ext cx="3816350" cy="26638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8679" name="Symbol zastępczy zawartości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88" y="333375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3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FESTIWAL NAUKI</a:t>
            </a:r>
          </a:p>
        </p:txBody>
      </p:sp>
      <p:pic>
        <p:nvPicPr>
          <p:cNvPr id="8" name="Symbol zastępczy zawartości 7">
            <a:extLst>
              <a:ext uri="{FF2B5EF4-FFF2-40B4-BE49-F238E27FC236}"/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716016" y="2679086"/>
            <a:ext cx="4201584" cy="280242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rostokąt 2">
            <a:extLst>
              <a:ext uri="{FF2B5EF4-FFF2-40B4-BE49-F238E27FC236}"/>
            </a:extLst>
          </p:cNvPr>
          <p:cNvSpPr/>
          <p:nvPr/>
        </p:nvSpPr>
        <p:spPr>
          <a:xfrm>
            <a:off x="250825" y="1849438"/>
            <a:ext cx="4133850" cy="688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Część przyrodnicza</a:t>
            </a:r>
          </a:p>
        </p:txBody>
      </p:sp>
      <p:sp>
        <p:nvSpPr>
          <p:cNvPr id="4" name="Prostokąt 3">
            <a:extLst>
              <a:ext uri="{FF2B5EF4-FFF2-40B4-BE49-F238E27FC236}"/>
            </a:extLst>
          </p:cNvPr>
          <p:cNvSpPr/>
          <p:nvPr/>
        </p:nvSpPr>
        <p:spPr>
          <a:xfrm>
            <a:off x="4716463" y="1849438"/>
            <a:ext cx="4200525" cy="688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Część humanistyczna</a:t>
            </a:r>
          </a:p>
        </p:txBody>
      </p:sp>
      <p:pic>
        <p:nvPicPr>
          <p:cNvPr id="44040" name="Picture 8" descr="FestiwalNauki2019_dz1 (226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708275"/>
            <a:ext cx="3889375" cy="273526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88" y="333375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3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FESTIWAL TALENTÓW</a:t>
            </a:r>
          </a:p>
        </p:txBody>
      </p:sp>
      <p:pic>
        <p:nvPicPr>
          <p:cNvPr id="12" name="Symbol zastępczy zawartości 11">
            <a:extLst>
              <a:ext uri="{FF2B5EF4-FFF2-40B4-BE49-F238E27FC236}"/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51520" y="1505771"/>
            <a:ext cx="4176000" cy="231414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://www.lostrzelin.pl/images/FestiwalTalentow2017%20%2810%29.jpg"/>
          <p:cNvPicPr>
            <a:picLocks noChangeAspect="1" noChangeArrowheads="1"/>
          </p:cNvPicPr>
          <p:nvPr/>
        </p:nvPicPr>
        <p:blipFill>
          <a:blip r:embed="rId3" cstate="print"/>
          <a:srcRect l="26347" r="17369"/>
          <a:stretch>
            <a:fillRect/>
          </a:stretch>
        </p:blipFill>
        <p:spPr bwMode="auto">
          <a:xfrm>
            <a:off x="425450" y="4184650"/>
            <a:ext cx="1944688" cy="2303463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4824" r="15292"/>
          <a:stretch>
            <a:fillRect/>
          </a:stretch>
        </p:blipFill>
        <p:spPr bwMode="auto">
          <a:xfrm>
            <a:off x="2916238" y="4167188"/>
            <a:ext cx="2376487" cy="2268537"/>
          </a:xfrm>
          <a:prstGeom prst="rect">
            <a:avLst/>
          </a:prstGeom>
          <a:solidFill>
            <a:srgbClr val="EDEDED"/>
          </a:solidFill>
          <a:ln w="7620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t="6165" r="28929" b="8894"/>
          <a:stretch>
            <a:fillRect/>
          </a:stretch>
        </p:blipFill>
        <p:spPr bwMode="auto">
          <a:xfrm>
            <a:off x="5829300" y="4164013"/>
            <a:ext cx="2800350" cy="2232025"/>
          </a:xfrm>
          <a:prstGeom prst="rect">
            <a:avLst/>
          </a:prstGeom>
          <a:solidFill>
            <a:srgbClr val="EDEDED"/>
          </a:solidFill>
          <a:ln w="7620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9" name="Symbol zastępczy zawartości 7">
            <a:extLst>
              <a:ext uri="{FF2B5EF4-FFF2-40B4-BE49-F238E27FC236}"/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932040" y="1475656"/>
            <a:ext cx="3506062" cy="2340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909E8E84-426E-40DD-AFC4-6F175D3DCCD1}"/>
            <a:ext uri="{91240B29-F687-4F45-9708-019B960494DF}"/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Warunki do nauki</a:t>
            </a:r>
          </a:p>
        </p:txBody>
      </p:sp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extLst>
            <a:ext uri="{909E8E84-426E-40DD-AFC4-6F175D3DCCD1}"/>
            <a:ext uri="{91240B29-F687-4F45-9708-019B960494DF}"/>
          </a:extLst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Duże i doskonale wyposażone sale lekcyjne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1388" y="2835275"/>
            <a:ext cx="4302125" cy="2420938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88" y="2835275"/>
            <a:ext cx="4257675" cy="2395538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Prostokąt 3">
            <a:extLst>
              <a:ext uri="{FF2B5EF4-FFF2-40B4-BE49-F238E27FC236}"/>
            </a:extLst>
          </p:cNvPr>
          <p:cNvSpPr/>
          <p:nvPr/>
        </p:nvSpPr>
        <p:spPr>
          <a:xfrm>
            <a:off x="250825" y="5589588"/>
            <a:ext cx="4321175" cy="536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Gabinet matematyczny</a:t>
            </a:r>
          </a:p>
        </p:txBody>
      </p:sp>
      <p:sp>
        <p:nvSpPr>
          <p:cNvPr id="5" name="Prostokąt 4">
            <a:extLst>
              <a:ext uri="{FF2B5EF4-FFF2-40B4-BE49-F238E27FC236}"/>
            </a:extLst>
          </p:cNvPr>
          <p:cNvSpPr/>
          <p:nvPr/>
        </p:nvSpPr>
        <p:spPr>
          <a:xfrm>
            <a:off x="4705350" y="5589588"/>
            <a:ext cx="4394200" cy="538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Gabinet matematyczny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7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3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Wycieczki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450" y="3594100"/>
            <a:ext cx="3551238" cy="2663825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125538"/>
            <a:ext cx="3403600" cy="2268537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3656013"/>
            <a:ext cx="3384550" cy="2538412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Prostokąt 4">
            <a:extLst>
              <a:ext uri="{FF2B5EF4-FFF2-40B4-BE49-F238E27FC236}"/>
            </a:extLst>
          </p:cNvPr>
          <p:cNvSpPr/>
          <p:nvPr/>
        </p:nvSpPr>
        <p:spPr>
          <a:xfrm>
            <a:off x="457200" y="1165225"/>
            <a:ext cx="3887788" cy="469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integracyjne</a:t>
            </a:r>
          </a:p>
        </p:txBody>
      </p:sp>
      <p:sp>
        <p:nvSpPr>
          <p:cNvPr id="6" name="Prostokąt 5">
            <a:extLst>
              <a:ext uri="{FF2B5EF4-FFF2-40B4-BE49-F238E27FC236}"/>
            </a:extLst>
          </p:cNvPr>
          <p:cNvSpPr/>
          <p:nvPr/>
        </p:nvSpPr>
        <p:spPr>
          <a:xfrm>
            <a:off x="457200" y="1755775"/>
            <a:ext cx="3887788" cy="382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edukacyjne</a:t>
            </a:r>
          </a:p>
        </p:txBody>
      </p:sp>
      <p:sp>
        <p:nvSpPr>
          <p:cNvPr id="7" name="Prostokąt 6">
            <a:extLst>
              <a:ext uri="{FF2B5EF4-FFF2-40B4-BE49-F238E27FC236}"/>
            </a:extLst>
          </p:cNvPr>
          <p:cNvSpPr/>
          <p:nvPr/>
        </p:nvSpPr>
        <p:spPr>
          <a:xfrm>
            <a:off x="457200" y="2260600"/>
            <a:ext cx="3889375" cy="403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turystyczno-krajoznawcze</a:t>
            </a:r>
          </a:p>
        </p:txBody>
      </p:sp>
      <p:sp>
        <p:nvSpPr>
          <p:cNvPr id="8" name="Prostokąt 7">
            <a:extLst>
              <a:ext uri="{FF2B5EF4-FFF2-40B4-BE49-F238E27FC236}"/>
            </a:extLst>
          </p:cNvPr>
          <p:cNvSpPr/>
          <p:nvPr/>
        </p:nvSpPr>
        <p:spPr>
          <a:xfrm>
            <a:off x="438150" y="2768600"/>
            <a:ext cx="3889375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krajowe i zagraniczne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12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3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Zajęcia sportowe</a:t>
            </a:r>
          </a:p>
        </p:txBody>
      </p:sp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7132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l-PL" sz="2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236913"/>
            <a:ext cx="4048125" cy="2700337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2813" y="3162300"/>
            <a:ext cx="4067175" cy="271303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Prostokąt 7">
            <a:extLst>
              <a:ext uri="{FF2B5EF4-FFF2-40B4-BE49-F238E27FC236}"/>
            </a:extLst>
          </p:cNvPr>
          <p:cNvSpPr/>
          <p:nvPr/>
        </p:nvSpPr>
        <p:spPr>
          <a:xfrm>
            <a:off x="4892675" y="1817688"/>
            <a:ext cx="3887788" cy="111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zajęcia na basenie</a:t>
            </a:r>
          </a:p>
        </p:txBody>
      </p:sp>
      <p:sp>
        <p:nvSpPr>
          <p:cNvPr id="9" name="Prostokąt 8">
            <a:extLst>
              <a:ext uri="{FF2B5EF4-FFF2-40B4-BE49-F238E27FC236}"/>
            </a:extLst>
          </p:cNvPr>
          <p:cNvSpPr/>
          <p:nvPr/>
        </p:nvSpPr>
        <p:spPr>
          <a:xfrm>
            <a:off x="396875" y="1817688"/>
            <a:ext cx="3887788" cy="111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hokej na lodowisku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12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3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Zajęcia pozalekcyjne</a:t>
            </a:r>
          </a:p>
        </p:txBody>
      </p:sp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7132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l-PL" sz="2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575" y="3987800"/>
            <a:ext cx="3492500" cy="2700338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1688" y="4032250"/>
            <a:ext cx="4319587" cy="242887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Prostokąt 5">
            <a:extLst>
              <a:ext uri="{FF2B5EF4-FFF2-40B4-BE49-F238E27FC236}"/>
            </a:extLst>
          </p:cNvPr>
          <p:cNvSpPr/>
          <p:nvPr/>
        </p:nvSpPr>
        <p:spPr>
          <a:xfrm>
            <a:off x="466725" y="2797175"/>
            <a:ext cx="3887788" cy="1047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udział w projekcie Młody Chemik Eksperymentuje</a:t>
            </a:r>
          </a:p>
        </p:txBody>
      </p:sp>
      <p:sp>
        <p:nvSpPr>
          <p:cNvPr id="7" name="Prostokąt 6">
            <a:extLst>
              <a:ext uri="{FF2B5EF4-FFF2-40B4-BE49-F238E27FC236}"/>
            </a:extLst>
          </p:cNvPr>
          <p:cNvSpPr/>
          <p:nvPr/>
        </p:nvSpPr>
        <p:spPr>
          <a:xfrm>
            <a:off x="4827588" y="2797175"/>
            <a:ext cx="3887787" cy="1073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udział w projekcie Akademia Młodych Odkrywców</a:t>
            </a:r>
          </a:p>
        </p:txBody>
      </p:sp>
      <p:sp>
        <p:nvSpPr>
          <p:cNvPr id="8" name="Prostokąt 7">
            <a:extLst>
              <a:ext uri="{FF2B5EF4-FFF2-40B4-BE49-F238E27FC236}"/>
            </a:extLst>
          </p:cNvPr>
          <p:cNvSpPr/>
          <p:nvPr/>
        </p:nvSpPr>
        <p:spPr>
          <a:xfrm>
            <a:off x="4806950" y="1258888"/>
            <a:ext cx="3889375" cy="111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zajęcia ułatwiające przygotowanie do matury</a:t>
            </a:r>
          </a:p>
        </p:txBody>
      </p:sp>
      <p:sp>
        <p:nvSpPr>
          <p:cNvPr id="9" name="Prostokąt 8">
            <a:extLst>
              <a:ext uri="{FF2B5EF4-FFF2-40B4-BE49-F238E27FC236}"/>
            </a:extLst>
          </p:cNvPr>
          <p:cNvSpPr/>
          <p:nvPr/>
        </p:nvSpPr>
        <p:spPr>
          <a:xfrm>
            <a:off x="466725" y="1258888"/>
            <a:ext cx="3887788" cy="111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zajęcia wyrównawcze </a:t>
            </a:r>
          </a:p>
          <a:p>
            <a:pPr algn="ctr" eaLnBrk="1" hangingPunct="1"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rozwijające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12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3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Zajęcia pozalekcyjne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7132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pl-PL" altLang="pl-PL" smtClean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275" y="2058988"/>
            <a:ext cx="3425825" cy="2268537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0" y="2100263"/>
            <a:ext cx="3959225" cy="2227262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t="18500"/>
          <a:stretch>
            <a:fillRect/>
          </a:stretch>
        </p:blipFill>
        <p:spPr bwMode="auto">
          <a:xfrm>
            <a:off x="5038725" y="4652963"/>
            <a:ext cx="3405188" cy="1849437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Prostokąt 6">
            <a:extLst>
              <a:ext uri="{FF2B5EF4-FFF2-40B4-BE49-F238E27FC236}"/>
            </a:extLst>
          </p:cNvPr>
          <p:cNvSpPr/>
          <p:nvPr/>
        </p:nvSpPr>
        <p:spPr>
          <a:xfrm>
            <a:off x="457200" y="1057275"/>
            <a:ext cx="3609975" cy="919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Warsztaty </a:t>
            </a:r>
          </a:p>
          <a:p>
            <a:pPr algn="ctr" eaLnBrk="1" hangingPunct="1"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Kreatywnego Pisania</a:t>
            </a:r>
          </a:p>
        </p:txBody>
      </p:sp>
      <p:sp>
        <p:nvSpPr>
          <p:cNvPr id="8" name="Prostokąt 7">
            <a:extLst>
              <a:ext uri="{FF2B5EF4-FFF2-40B4-BE49-F238E27FC236}"/>
            </a:extLst>
          </p:cNvPr>
          <p:cNvSpPr/>
          <p:nvPr/>
        </p:nvSpPr>
        <p:spPr>
          <a:xfrm>
            <a:off x="4762500" y="1041400"/>
            <a:ext cx="3992563" cy="931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Warsztaty Medialne</a:t>
            </a:r>
          </a:p>
        </p:txBody>
      </p:sp>
      <p:sp>
        <p:nvSpPr>
          <p:cNvPr id="9" name="Prostokąt 8">
            <a:extLst>
              <a:ext uri="{FF2B5EF4-FFF2-40B4-BE49-F238E27FC236}"/>
            </a:extLst>
          </p:cNvPr>
          <p:cNvSpPr/>
          <p:nvPr/>
        </p:nvSpPr>
        <p:spPr>
          <a:xfrm>
            <a:off x="484188" y="4940300"/>
            <a:ext cx="4430712" cy="1265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Młodzieżowy Klub Historyczny im. Kazimierza Moczarskiego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8341"/>
            <a:ext cx="8229600" cy="792089"/>
          </a:xfrm>
          <a:extLst>
            <a:ext uri="{909E8E84-426E-40DD-AFC4-6F175D3DCCD1}"/>
            <a:ext uri="{91240B29-F687-4F45-9708-019B960494DF}"/>
          </a:extLst>
        </p:spPr>
        <p:txBody>
          <a:bodyPr rtlCol="0">
            <a:normAutofit fontScale="90000"/>
          </a:bodyPr>
          <a:lstStyle/>
          <a:p>
            <a:pPr eaLnBrk="1" hangingPunct="1">
              <a:defRPr/>
            </a:pPr>
            <a: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l-PL" sz="40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SZKOLNY KLUB WOLONTARIATU</a:t>
            </a:r>
          </a:p>
        </p:txBody>
      </p:sp>
      <p:pic>
        <p:nvPicPr>
          <p:cNvPr id="2050" name="Picture 2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 bwMode="auto">
          <a:xfrm>
            <a:off x="4776812" y="3429000"/>
            <a:ext cx="4209947" cy="280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Prostokąt 7">
            <a:extLst>
              <a:ext uri="{FF2B5EF4-FFF2-40B4-BE49-F238E27FC236}"/>
            </a:extLst>
          </p:cNvPr>
          <p:cNvSpPr/>
          <p:nvPr/>
        </p:nvSpPr>
        <p:spPr>
          <a:xfrm>
            <a:off x="4776788" y="1255713"/>
            <a:ext cx="4210050" cy="1916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AKCJE CHARYTATYWNE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Podziel się posiłkiem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Szlachetna paczka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WOŚP</a:t>
            </a:r>
          </a:p>
        </p:txBody>
      </p:sp>
      <p:sp>
        <p:nvSpPr>
          <p:cNvPr id="9" name="Prostokąt 8">
            <a:extLst>
              <a:ext uri="{FF2B5EF4-FFF2-40B4-BE49-F238E27FC236}"/>
            </a:extLst>
          </p:cNvPr>
          <p:cNvSpPr/>
          <p:nvPr/>
        </p:nvSpPr>
        <p:spPr>
          <a:xfrm>
            <a:off x="298450" y="1255713"/>
            <a:ext cx="4319588" cy="1916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WSPÓŁPRACA Z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Domem Dziecka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Świetlicą GOPS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Domem Opieki przy SCM</a:t>
            </a:r>
          </a:p>
        </p:txBody>
      </p:sp>
      <p:pic>
        <p:nvPicPr>
          <p:cNvPr id="50181" name="Picture 2" descr="F:\PROMOCJA 2020\zdjęcia do prezentacji\mikolaje2019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429000"/>
            <a:ext cx="4129087" cy="280828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drian Zając\Desktop\dyblik (5)kad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400175"/>
            <a:ext cx="4156075" cy="276066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170" name="Picture 2" descr="C:\Users\Adrian Zając\Desktop\LO\ulotka lo\FestiwalFilm2013 (6)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63" y="1390650"/>
            <a:ext cx="4189412" cy="27813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pl-PL" sz="48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Spotkania ze znanymi ludźmi</a:t>
            </a:r>
          </a:p>
        </p:txBody>
      </p:sp>
      <p:sp>
        <p:nvSpPr>
          <p:cNvPr id="3" name="Prostokąt 2">
            <a:extLst>
              <a:ext uri="{FF2B5EF4-FFF2-40B4-BE49-F238E27FC236}"/>
            </a:extLst>
          </p:cNvPr>
          <p:cNvSpPr/>
          <p:nvPr/>
        </p:nvSpPr>
        <p:spPr>
          <a:xfrm>
            <a:off x="122238" y="3952875"/>
            <a:ext cx="2433637" cy="501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Bogusław Linda</a:t>
            </a:r>
          </a:p>
        </p:txBody>
      </p:sp>
      <p:sp>
        <p:nvSpPr>
          <p:cNvPr id="4" name="Prostokąt 3">
            <a:extLst>
              <a:ext uri="{FF2B5EF4-FFF2-40B4-BE49-F238E27FC236}"/>
            </a:extLst>
          </p:cNvPr>
          <p:cNvSpPr/>
          <p:nvPr/>
        </p:nvSpPr>
        <p:spPr>
          <a:xfrm>
            <a:off x="6732588" y="3952875"/>
            <a:ext cx="2127250" cy="501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Lech </a:t>
            </a:r>
            <a:r>
              <a:rPr 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Dyblik</a:t>
            </a: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rian Zając\Desktop\Nowe\Arkadiusz Jakubi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7663" y="4203700"/>
            <a:ext cx="3368675" cy="223678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Prostokąt 4">
            <a:extLst>
              <a:ext uri="{FF2B5EF4-FFF2-40B4-BE49-F238E27FC236}"/>
            </a:extLst>
          </p:cNvPr>
          <p:cNvSpPr/>
          <p:nvPr/>
        </p:nvSpPr>
        <p:spPr>
          <a:xfrm>
            <a:off x="3059113" y="6440488"/>
            <a:ext cx="3025775" cy="476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Arkadiusz Jakubik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sz="48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Wywiady ze znanymi ludźmi</a:t>
            </a:r>
          </a:p>
        </p:txBody>
      </p:sp>
      <p:pic>
        <p:nvPicPr>
          <p:cNvPr id="4" name="Symbol zastępczy zawartości 3">
            <a:extLst>
              <a:ext uri="{FF2B5EF4-FFF2-40B4-BE49-F238E27FC236}"/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928837" y="1417638"/>
            <a:ext cx="5584749" cy="4716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1539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l-PL" sz="48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Wywiady z artystami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4964" b="2718"/>
          <a:stretch>
            <a:fillRect/>
          </a:stretch>
        </p:blipFill>
        <p:spPr>
          <a:xfrm>
            <a:off x="196850" y="1522413"/>
            <a:ext cx="4208463" cy="2160587"/>
          </a:xfrm>
          <a:ln w="76200">
            <a:solidFill>
              <a:schemeClr val="bg1"/>
            </a:solidFill>
          </a:ln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6850" y="3970338"/>
            <a:ext cx="4240213" cy="2160587"/>
          </a:xfrm>
          <a:ln w="76200">
            <a:solidFill>
              <a:schemeClr val="bg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8675" y="1522413"/>
            <a:ext cx="4248150" cy="2135187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Symbol zastępczy zawartości 4"/>
          <p:cNvPicPr>
            <a:picLocks noChangeAspect="1"/>
          </p:cNvPicPr>
          <p:nvPr/>
        </p:nvPicPr>
        <p:blipFill>
          <a:blip r:embed="rId5" cstate="print"/>
          <a:srcRect l="3014"/>
          <a:stretch>
            <a:fillRect/>
          </a:stretch>
        </p:blipFill>
        <p:spPr bwMode="auto">
          <a:xfrm>
            <a:off x="4676775" y="3979863"/>
            <a:ext cx="4210050" cy="2195512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Norynberga_17_grudz_2015 (14).jpg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233800"/>
            <a:ext cx="216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2" name="Obraz 3" descr="logo-erasmus-plu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88913"/>
            <a:ext cx="4752975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07504" y="1862656"/>
            <a:ext cx="4800000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t="4145" b="5846"/>
          <a:stretch/>
        </p:blipFill>
        <p:spPr>
          <a:xfrm>
            <a:off x="5148051" y="3572855"/>
            <a:ext cx="3840001" cy="2592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rostokąt 1">
            <a:extLst>
              <a:ext uri="{FF2B5EF4-FFF2-40B4-BE49-F238E27FC236}"/>
            </a:extLst>
          </p:cNvPr>
          <p:cNvSpPr/>
          <p:nvPr/>
        </p:nvSpPr>
        <p:spPr>
          <a:xfrm>
            <a:off x="5975350" y="2862263"/>
            <a:ext cx="2233613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NIEMCY</a:t>
            </a:r>
          </a:p>
        </p:txBody>
      </p:sp>
      <p:sp>
        <p:nvSpPr>
          <p:cNvPr id="3" name="Prostokąt 2">
            <a:extLst>
              <a:ext uri="{FF2B5EF4-FFF2-40B4-BE49-F238E27FC236}"/>
            </a:extLst>
          </p:cNvPr>
          <p:cNvSpPr/>
          <p:nvPr/>
        </p:nvSpPr>
        <p:spPr>
          <a:xfrm>
            <a:off x="107950" y="4608513"/>
            <a:ext cx="4799013" cy="522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HISZPANIA</a:t>
            </a:r>
          </a:p>
        </p:txBody>
      </p:sp>
      <p:sp>
        <p:nvSpPr>
          <p:cNvPr id="4" name="Prostokąt 3">
            <a:extLst>
              <a:ext uri="{FF2B5EF4-FFF2-40B4-BE49-F238E27FC236}"/>
            </a:extLst>
          </p:cNvPr>
          <p:cNvSpPr/>
          <p:nvPr/>
        </p:nvSpPr>
        <p:spPr>
          <a:xfrm>
            <a:off x="5148263" y="6308725"/>
            <a:ext cx="3840162" cy="549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FRANCJA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az 3" descr="logo-erasmus-plu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88913"/>
            <a:ext cx="4752975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12586" y="1320923"/>
            <a:ext cx="3840004" cy="255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00307" y="1346010"/>
            <a:ext cx="4046841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354967" y="3967001"/>
            <a:ext cx="4002265" cy="266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rostokąt 1">
            <a:extLst>
              <a:ext uri="{FF2B5EF4-FFF2-40B4-BE49-F238E27FC236}"/>
            </a:extLst>
          </p:cNvPr>
          <p:cNvSpPr/>
          <p:nvPr/>
        </p:nvSpPr>
        <p:spPr>
          <a:xfrm>
            <a:off x="3135313" y="3360738"/>
            <a:ext cx="2689225" cy="561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POLSKA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203904" y="1363375"/>
            <a:ext cx="8363272" cy="5141168"/>
          </a:xfrm>
          <a:extLst>
            <a:ext uri="{909E8E84-426E-40DD-AFC4-6F175D3DCCD1}"/>
            <a:ext uri="{91240B29-F687-4F45-9708-019B960494DF}"/>
          </a:extLst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38" y="331788"/>
            <a:ext cx="4289425" cy="2411412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838" y="3556000"/>
            <a:ext cx="4249737" cy="2390775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7263" y="3586163"/>
            <a:ext cx="4192587" cy="2359025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Prostokąt 4">
            <a:extLst>
              <a:ext uri="{FF2B5EF4-FFF2-40B4-BE49-F238E27FC236}"/>
            </a:extLst>
          </p:cNvPr>
          <p:cNvSpPr/>
          <p:nvPr/>
        </p:nvSpPr>
        <p:spPr>
          <a:xfrm>
            <a:off x="153988" y="2817813"/>
            <a:ext cx="4418012" cy="373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Gabinet fizyczny</a:t>
            </a:r>
          </a:p>
        </p:txBody>
      </p:sp>
      <p:sp>
        <p:nvSpPr>
          <p:cNvPr id="6" name="Prostokąt 5">
            <a:extLst>
              <a:ext uri="{FF2B5EF4-FFF2-40B4-BE49-F238E27FC236}"/>
            </a:extLst>
          </p:cNvPr>
          <p:cNvSpPr/>
          <p:nvPr/>
        </p:nvSpPr>
        <p:spPr>
          <a:xfrm>
            <a:off x="153988" y="6311900"/>
            <a:ext cx="4418012" cy="430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Gabinet chemiczny</a:t>
            </a:r>
          </a:p>
        </p:txBody>
      </p:sp>
      <p:sp>
        <p:nvSpPr>
          <p:cNvPr id="7" name="Prostokąt 6">
            <a:extLst>
              <a:ext uri="{FF2B5EF4-FFF2-40B4-BE49-F238E27FC236}"/>
            </a:extLst>
          </p:cNvPr>
          <p:cNvSpPr/>
          <p:nvPr/>
        </p:nvSpPr>
        <p:spPr>
          <a:xfrm>
            <a:off x="4767263" y="6307138"/>
            <a:ext cx="4264025" cy="434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Gabinet chemiczny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5513" y="330200"/>
            <a:ext cx="4303712" cy="2420938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Prostokąt 3">
            <a:extLst>
              <a:ext uri="{FF2B5EF4-FFF2-40B4-BE49-F238E27FC236}"/>
            </a:extLst>
          </p:cNvPr>
          <p:cNvSpPr/>
          <p:nvPr/>
        </p:nvSpPr>
        <p:spPr>
          <a:xfrm>
            <a:off x="4772025" y="2817813"/>
            <a:ext cx="4187825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Gabinet biologiczny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788024" y="3050976"/>
            <a:ext cx="3992881" cy="266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48581" y="3050976"/>
            <a:ext cx="3600000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rostokąt 1">
            <a:extLst>
              <a:ext uri="{FF2B5EF4-FFF2-40B4-BE49-F238E27FC236}"/>
            </a:extLst>
          </p:cNvPr>
          <p:cNvSpPr/>
          <p:nvPr/>
        </p:nvSpPr>
        <p:spPr>
          <a:xfrm>
            <a:off x="1633538" y="398463"/>
            <a:ext cx="5832475" cy="917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AIESEC</a:t>
            </a:r>
          </a:p>
        </p:txBody>
      </p:sp>
      <p:sp>
        <p:nvSpPr>
          <p:cNvPr id="3" name="Prostokąt 2">
            <a:extLst>
              <a:ext uri="{FF2B5EF4-FFF2-40B4-BE49-F238E27FC236}"/>
            </a:extLst>
          </p:cNvPr>
          <p:cNvSpPr/>
          <p:nvPr/>
        </p:nvSpPr>
        <p:spPr>
          <a:xfrm>
            <a:off x="1116013" y="1341438"/>
            <a:ext cx="6911975" cy="1008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ramach programu AIESEC gościliśmy studentów z Indii, Ekwadoru i Indonezji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2950"/>
          </a:xfrm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pl-PL" sz="48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Konkursy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pl-PL" altLang="pl-PL" smtClean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2878138"/>
            <a:ext cx="4638675" cy="3097212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163" y="1260475"/>
            <a:ext cx="3236912" cy="2159000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" y="3852863"/>
            <a:ext cx="3638550" cy="2046287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Prostokąt 3">
            <a:extLst>
              <a:ext uri="{FF2B5EF4-FFF2-40B4-BE49-F238E27FC236}"/>
            </a:extLst>
          </p:cNvPr>
          <p:cNvSpPr/>
          <p:nvPr/>
        </p:nvSpPr>
        <p:spPr>
          <a:xfrm>
            <a:off x="4427538" y="1196975"/>
            <a:ext cx="4716462" cy="1457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Liczne sukcesy uczniów                 w konkursach i olimpiadach przedmiotowych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6" fill="hold" nodeType="after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760201"/>
          </a:xfrm>
          <a:extLst>
            <a:ext uri="{909E8E84-426E-40DD-AFC4-6F175D3DCCD1}"/>
            <a:ext uri="{91240B29-F687-4F45-9708-019B960494DF}"/>
          </a:extLst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alt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altLang="pl-PL" sz="40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Sukcesy uczniów w zawodach sportowych</a:t>
            </a:r>
            <a:r>
              <a:rPr lang="pl-PL" alt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alt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650" y="1492250"/>
            <a:ext cx="2663825" cy="1776413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3724275"/>
            <a:ext cx="4048125" cy="2700338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50" y="3692525"/>
            <a:ext cx="4102100" cy="2732088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2" descr="E:\szkola\DSC_0179.JPG"/>
          <p:cNvPicPr>
            <a:picLocks noChangeAspect="1" noChangeArrowheads="1"/>
          </p:cNvPicPr>
          <p:nvPr/>
        </p:nvPicPr>
        <p:blipFill>
          <a:blip r:embed="rId5" cstate="print"/>
          <a:srcRect l="17868" r="15129"/>
          <a:stretch>
            <a:fillRect/>
          </a:stretch>
        </p:blipFill>
        <p:spPr bwMode="auto">
          <a:xfrm>
            <a:off x="3563938" y="1035050"/>
            <a:ext cx="2232025" cy="2295525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8374" name="Picture 2" descr="F:\PROMOCJA 2020\zdjęcia do prezentacji\dadwhg2er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888" y="1296988"/>
            <a:ext cx="2771775" cy="2033587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8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Absolwenci szkoły</a:t>
            </a:r>
          </a:p>
        </p:txBody>
      </p:sp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  <a:extLst>
            <a:ext uri="{909E8E84-426E-40DD-AFC4-6F175D3DCCD1}"/>
            <a:ext uri="{91240B29-F687-4F45-9708-019B960494DF}"/>
          </a:extLst>
        </p:spPr>
        <p:txBody>
          <a:bodyPr rtlCol="0">
            <a:normAutofit fontScale="925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Absolwenci naszej szkoły są studentami kierunków: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filologicznych (polonistyka, germanistyka,   anglistyka, rusycystyka, iberystyka, lingwistyka),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humanistycznych (historia, politologia, pedagogika, psychologia, socjologia, europeistyka),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ekonomicznych, politechnicznych i rolniczych,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prawa i administracji,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medycyny i farmacji,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turystyki, rekreacji i wychowania fizycznego.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altLang="pl-PL" smtClean="0"/>
          </a:p>
        </p:txBody>
      </p:sp>
      <p:sp>
        <p:nvSpPr>
          <p:cNvPr id="4" name="Prostokąt 3">
            <a:extLst>
              <a:ext uri="{FF2B5EF4-FFF2-40B4-BE49-F238E27FC236}"/>
            </a:extLst>
          </p:cNvPr>
          <p:cNvSpPr/>
          <p:nvPr/>
        </p:nvSpPr>
        <p:spPr>
          <a:xfrm>
            <a:off x="611188" y="1600200"/>
            <a:ext cx="8075612" cy="3413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Nabór 2021/2022</a:t>
            </a:r>
          </a:p>
          <a:p>
            <a:pPr algn="ctr" eaLnBrk="1" hangingPunct="1">
              <a:defRPr/>
            </a:pPr>
            <a:r>
              <a:rPr lang="pl-P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4-letniego liceum</a:t>
            </a:r>
          </a:p>
          <a:p>
            <a:pPr algn="ctr" eaLnBrk="1" hangingPunct="1">
              <a:defRPr/>
            </a:pPr>
            <a:r>
              <a:rPr lang="pl-P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(absolwenci </a:t>
            </a:r>
          </a:p>
          <a:p>
            <a:pPr algn="ctr" eaLnBrk="1" hangingPunct="1">
              <a:defRPr/>
            </a:pPr>
            <a:r>
              <a:rPr lang="pl-P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szkół podstawowych)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extLst>
            <a:ext uri="{909E8E84-426E-40DD-AFC4-6F175D3DCCD1}"/>
            <a:ext uri="{91240B29-F687-4F45-9708-019B960494DF}"/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Zasady rekrutacji</a:t>
            </a:r>
          </a:p>
        </p:txBody>
      </p:sp>
      <p:sp>
        <p:nvSpPr>
          <p:cNvPr id="47107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856162"/>
          </a:xfrm>
        </p:spPr>
        <p:txBody>
          <a:bodyPr/>
          <a:lstStyle/>
          <a:p>
            <a:pPr eaLnBrk="1"/>
            <a:r>
              <a:rPr lang="pl-PL" altLang="pl-PL" sz="3100" smtClean="0">
                <a:latin typeface="Times New Roman" pitchFamily="18" charset="0"/>
                <a:cs typeface="Times New Roman" pitchFamily="18" charset="0"/>
              </a:rPr>
              <a:t>W przypadku przeliczania na punkty wyników</a:t>
            </a:r>
            <a:r>
              <a:rPr lang="pl-PL" altLang="pl-PL" sz="31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altLang="pl-PL" sz="31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egzaminu ósmoklasisty </a:t>
            </a:r>
            <a:r>
              <a:rPr lang="pl-PL" altLang="pl-PL" sz="3100" smtClean="0">
                <a:latin typeface="Times New Roman" pitchFamily="18" charset="0"/>
                <a:cs typeface="Times New Roman" pitchFamily="18" charset="0"/>
              </a:rPr>
              <a:t>wynik przedstawiony       w procentach z </a:t>
            </a:r>
            <a:r>
              <a:rPr lang="pl-PL" altLang="pl-PL" sz="3100" b="1" smtClean="0">
                <a:latin typeface="Times New Roman" pitchFamily="18" charset="0"/>
                <a:cs typeface="Times New Roman" pitchFamily="18" charset="0"/>
              </a:rPr>
              <a:t>języka polskiego</a:t>
            </a:r>
            <a:r>
              <a:rPr lang="pl-PL" altLang="pl-PL" sz="310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pl-PL" altLang="pl-PL" sz="3100" b="1" smtClean="0">
                <a:latin typeface="Times New Roman" pitchFamily="18" charset="0"/>
                <a:cs typeface="Times New Roman" pitchFamily="18" charset="0"/>
              </a:rPr>
              <a:t>matematyki</a:t>
            </a:r>
            <a:r>
              <a:rPr lang="pl-PL" altLang="pl-PL" sz="3100" smtClean="0">
                <a:latin typeface="Times New Roman" pitchFamily="18" charset="0"/>
                <a:cs typeface="Times New Roman" pitchFamily="18" charset="0"/>
              </a:rPr>
              <a:t> mnoży się przez </a:t>
            </a:r>
            <a:r>
              <a:rPr lang="pl-PL" altLang="pl-PL" sz="3100" b="1" smtClean="0">
                <a:latin typeface="Times New Roman" pitchFamily="18" charset="0"/>
                <a:cs typeface="Times New Roman" pitchFamily="18" charset="0"/>
              </a:rPr>
              <a:t>0,35</a:t>
            </a:r>
            <a:r>
              <a:rPr lang="pl-PL" altLang="pl-PL" sz="310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/>
            <a:r>
              <a:rPr lang="pl-PL" altLang="pl-PL" sz="3100" smtClean="0">
                <a:latin typeface="Times New Roman" pitchFamily="18" charset="0"/>
                <a:cs typeface="Times New Roman" pitchFamily="18" charset="0"/>
              </a:rPr>
              <a:t>Wynik przedstawiony w procentach z </a:t>
            </a:r>
            <a:r>
              <a:rPr lang="pl-PL" altLang="pl-PL" sz="3100" b="1" smtClean="0">
                <a:latin typeface="Times New Roman" pitchFamily="18" charset="0"/>
                <a:cs typeface="Times New Roman" pitchFamily="18" charset="0"/>
              </a:rPr>
              <a:t>języka obcego nowożytnego</a:t>
            </a:r>
            <a:r>
              <a:rPr lang="pl-PL" altLang="pl-PL" sz="3100" smtClean="0">
                <a:latin typeface="Times New Roman" pitchFamily="18" charset="0"/>
                <a:cs typeface="Times New Roman" pitchFamily="18" charset="0"/>
              </a:rPr>
              <a:t> na poziomie podstawowym mnoży się przez </a:t>
            </a:r>
            <a:r>
              <a:rPr lang="pl-PL" altLang="pl-PL" sz="3100" b="1" smtClean="0">
                <a:latin typeface="Times New Roman" pitchFamily="18" charset="0"/>
                <a:cs typeface="Times New Roman" pitchFamily="18" charset="0"/>
              </a:rPr>
              <a:t>0,30</a:t>
            </a:r>
            <a:r>
              <a:rPr lang="pl-PL" altLang="pl-PL" sz="3100" smtClean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extLst>
            <a:ext uri="{909E8E84-426E-40DD-AFC4-6F175D3DCCD1}"/>
            <a:ext uri="{91240B29-F687-4F45-9708-019B960494DF}"/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Zasady rekrutacji</a:t>
            </a:r>
          </a:p>
        </p:txBody>
      </p:sp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 rtlCol="0">
            <a:normAutofit fontScale="70000" lnSpcReduction="20000"/>
          </a:bodyPr>
          <a:lstStyle/>
          <a:p>
            <a:pPr eaLnBrk="1">
              <a:buFont typeface="Arial" panose="020B0604020202020204" pitchFamily="34" charset="0"/>
              <a:buChar char="•"/>
              <a:defRPr/>
            </a:pP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przypadku przeliczania na punkty </a:t>
            </a:r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ocen z zajęć edukacyjnych</a:t>
            </a: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wymienionych na świadectwie ukończenia </a:t>
            </a:r>
            <a:r>
              <a:rPr lang="pl-PL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szkoły podstawowej</a:t>
            </a: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za oceny </a:t>
            </a:r>
            <a:r>
              <a:rPr lang="pl-PL" sz="4000">
                <a:latin typeface="Times New Roman" panose="02020603050405020304" pitchFamily="18" charset="0"/>
                <a:cs typeface="Times New Roman" panose="02020603050405020304" pitchFamily="18" charset="0"/>
              </a:rPr>
              <a:t>wyrażone w </a:t>
            </a: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stopniu:</a:t>
            </a:r>
          </a:p>
          <a:p>
            <a:pPr lvl="1" eaLnBrk="1">
              <a:defRPr/>
            </a:pP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celującym – przyznaje się po 18 punktów;  </a:t>
            </a:r>
          </a:p>
          <a:p>
            <a:pPr lvl="1" eaLnBrk="1">
              <a:defRPr/>
            </a:pP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bardzo dobrym – przyznaje się po 17 punktów; </a:t>
            </a:r>
          </a:p>
          <a:p>
            <a:pPr lvl="1" eaLnBrk="1">
              <a:defRPr/>
            </a:pP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dobrym – przyznaje się po 14 punktów; </a:t>
            </a:r>
          </a:p>
          <a:p>
            <a:pPr lvl="1" eaLnBrk="1">
              <a:defRPr/>
            </a:pP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dostatecznym – przyznaje się po 8 punktów; </a:t>
            </a:r>
          </a:p>
          <a:p>
            <a:pPr lvl="1" eaLnBrk="1">
              <a:defRPr/>
            </a:pP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dopuszczającym – przyznaje się po 2 punkty. </a:t>
            </a:r>
          </a:p>
          <a:p>
            <a:pPr marL="457200" lvl="1" indent="0" eaLnBrk="1">
              <a:buFont typeface="Arial" charset="0"/>
              <a:buNone/>
              <a:defRPr/>
            </a:pP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 eaLnBrk="1">
              <a:buFont typeface="Arial" panose="020B0604020202020204" pitchFamily="34" charset="0"/>
              <a:buChar char="•"/>
              <a:defRPr/>
            </a:pP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świadectwo ukończenia szkoły podstawowej                       z wyróżnieniem, przyznaje się </a:t>
            </a:r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punktów</a:t>
            </a: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extLst>
            <a:ext uri="{909E8E84-426E-40DD-AFC4-6F175D3DCCD1}"/>
            <a:ext uri="{91240B29-F687-4F45-9708-019B960494DF}"/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Zasady rekrutacji</a:t>
            </a:r>
          </a:p>
        </p:txBody>
      </p:sp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 rtlCol="0">
            <a:normAutofit fontScale="55000" lnSpcReduction="20000"/>
          </a:bodyPr>
          <a:lstStyle/>
          <a:p>
            <a:pPr eaLnBrk="1">
              <a:buFont typeface="Arial" panose="020B0604020202020204" pitchFamily="34" charset="0"/>
              <a:buChar char="•"/>
              <a:defRPr/>
            </a:pP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uzyskanie </a:t>
            </a:r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tytułu finalist</a:t>
            </a: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w zawodach wiedzy o zasięgu wojewódzkim, </a:t>
            </a:r>
            <a:r>
              <a:rPr lang="pl-PL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ponadwojewódzkim</a:t>
            </a: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krajowym lub międzynarodowym przyznaje się </a:t>
            </a:r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5 do 10 punktów</a:t>
            </a: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>
              <a:buFont typeface="Arial" panose="020B0604020202020204" pitchFamily="34" charset="0"/>
              <a:buChar char="•"/>
              <a:defRPr/>
            </a:pP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buFont typeface="Arial" panose="020B0604020202020204" pitchFamily="34" charset="0"/>
              <a:buChar char="•"/>
              <a:defRPr/>
            </a:pP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uzyskanie wysokiego miejsca w zawodach wiedzy organizowanych przez kuratora oświaty lub inne podmioty działające na terenie szkoły przyznaje się – w zależności od szczebla konkursu – </a:t>
            </a:r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1 do 4 punktów</a:t>
            </a: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>
              <a:buFont typeface="Arial" panose="020B0604020202020204" pitchFamily="34" charset="0"/>
              <a:buChar char="•"/>
              <a:defRPr/>
            </a:pPr>
            <a:endParaRPr lang="pl-PL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l-PL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przypadku większej ilości szczególnych osiągnięć </a:t>
            </a:r>
            <a:r>
              <a:rPr lang="pl-PL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wymienionych na świadectwie ukończenia gimnazjum, kandydat może otrzymać </a:t>
            </a:r>
            <a:r>
              <a:rPr lang="pl-PL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maksymalnie 18 punktów. </a:t>
            </a:r>
            <a:endParaRPr lang="pl-PL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pl-PL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l-PL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osiągnięcia w zakresie aktywności społecznej,  w szczególności  w formie wolontariatu</a:t>
            </a:r>
            <a:r>
              <a:rPr lang="pl-PL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przyznaje się </a:t>
            </a:r>
            <a:r>
              <a:rPr lang="pl-PL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punkty. 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extLst>
            <a:ext uri="{909E8E84-426E-40DD-AFC4-6F175D3DCCD1}"/>
            <a:ext uri="{91240B29-F687-4F45-9708-019B960494DF}"/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Zasady rekrutacji</a:t>
            </a:r>
          </a:p>
        </p:txBody>
      </p:sp>
      <p:sp>
        <p:nvSpPr>
          <p:cNvPr id="50179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5329237"/>
          </a:xfrm>
        </p:spPr>
        <p:txBody>
          <a:bodyPr/>
          <a:lstStyle/>
          <a:p>
            <a:r>
              <a:rPr lang="pl-PL" altLang="pl-PL" sz="2400" smtClean="0">
                <a:latin typeface="Times New Roman" pitchFamily="18" charset="0"/>
                <a:cs typeface="Times New Roman" pitchFamily="18" charset="0"/>
              </a:rPr>
              <a:t>W przypadku osób zwolnionych z obowiązku przystąpienia  do egzaminu ósmoklasisty, przelicza się na punkty oceny         z języka polskiego, matematyki, języka obcego nowożytnego, wymienione na świadectwie ukończenia szkoły podstawowej, przy czym za oceny z języka polskiego i matematyki uczeń może otrzymać max. 35 punktów, z języka obcego nowożytnego – max. 30 punktów.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20080"/>
          </a:xfrm>
          <a:extLst>
            <a:ext uri="{909E8E84-426E-40DD-AFC4-6F175D3DCCD1}"/>
            <a:ext uri="{91240B29-F687-4F45-9708-019B960494DF}"/>
          </a:ex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Punkty za oceny na świadectwie:</a:t>
            </a:r>
          </a:p>
        </p:txBody>
      </p:sp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616624"/>
          </a:xfrm>
          <a:extLst>
            <a:ext uri="{909E8E84-426E-40DD-AFC4-6F175D3DCCD1}"/>
            <a:ext uri="{91240B29-F687-4F45-9708-019B960494DF}"/>
          </a:extLst>
        </p:spPr>
        <p:txBody>
          <a:bodyPr rtlCol="0">
            <a:normAutofit fontScale="32500" lnSpcReduction="2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pl-PL" altLang="pl-PL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klasa przyrodniczo-medyczna – klasa z rozszerzonym programem nauczania biologii, chemii. Innowacja pedagogiczna- fizyka medyczna/język obcy dla przyrodników</a:t>
            </a:r>
          </a:p>
          <a:p>
            <a:pPr algn="ctr" eaLnBrk="1" fontAlgn="auto" hangingPunct="1">
              <a:lnSpc>
                <a:spcPct val="120000"/>
              </a:lnSpc>
              <a:buFont typeface="Arial" panose="020B0604020202020204" pitchFamily="34" charset="0"/>
              <a:buNone/>
              <a:tabLst>
                <a:tab pos="914400" algn="l"/>
              </a:tabLst>
              <a:defRPr/>
            </a:pPr>
            <a:r>
              <a:rPr lang="pl-PL" altLang="pl-PL" sz="4400" b="1" i="1" dirty="0">
                <a:ln w="12700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język polski, język obcy, matematyka, biologia</a:t>
            </a:r>
            <a:endParaRPr lang="pl-PL" altLang="pl-PL" sz="4400" b="1" dirty="0">
              <a:ln w="12700">
                <a:noFill/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Char char="•"/>
              <a:tabLst>
                <a:tab pos="914400" algn="l"/>
              </a:tabLst>
              <a:defRPr/>
            </a:pPr>
            <a:endParaRPr lang="pl-PL" altLang="pl-PL" sz="45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Char char="•"/>
              <a:tabLst>
                <a:tab pos="914400" algn="l"/>
              </a:tabLst>
              <a:defRPr/>
            </a:pPr>
            <a:r>
              <a:rPr lang="pl-PL" altLang="pl-PL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klasa humanistyczna – klasa z rozszerzonym  programem  nauczania języka polskiego, historii </a:t>
            </a:r>
          </a:p>
          <a:p>
            <a:pPr marL="0" indent="0">
              <a:buFont typeface="Arial" charset="0"/>
              <a:buNone/>
              <a:tabLst>
                <a:tab pos="914400" algn="l"/>
              </a:tabLst>
              <a:defRPr/>
            </a:pPr>
            <a:r>
              <a:rPr lang="pl-PL" altLang="pl-PL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i wiedzy o społeczeństwie. Innowacja pedagogiczna „W świecie mediów”:</a:t>
            </a:r>
          </a:p>
          <a:p>
            <a:pPr marL="0" indent="0">
              <a:buFont typeface="Arial" charset="0"/>
              <a:buNone/>
              <a:tabLst>
                <a:tab pos="914400" algn="l"/>
              </a:tabLst>
              <a:defRPr/>
            </a:pPr>
            <a:r>
              <a:rPr lang="pl-PL" altLang="pl-PL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fontAlgn="auto" hangingPunct="1">
              <a:lnSpc>
                <a:spcPct val="120000"/>
              </a:lnSpc>
              <a:buFont typeface="Arial" charset="0"/>
              <a:buNone/>
              <a:tabLst>
                <a:tab pos="914400" algn="l"/>
              </a:tabLst>
              <a:defRPr/>
            </a:pPr>
            <a:r>
              <a:rPr lang="pl-PL" altLang="pl-PL" sz="4500" b="1" i="1" dirty="0">
                <a:ln w="12700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język polski, język obcy, matematyka, historia</a:t>
            </a:r>
          </a:p>
          <a:p>
            <a:pPr algn="ctr" eaLnBrk="1" fontAlgn="auto" hangingPunct="1">
              <a:lnSpc>
                <a:spcPct val="120000"/>
              </a:lnSpc>
              <a:buFont typeface="Arial" charset="0"/>
              <a:buNone/>
              <a:tabLst>
                <a:tab pos="914400" algn="l"/>
              </a:tabLst>
              <a:defRPr/>
            </a:pPr>
            <a:endParaRPr lang="pl-PL" altLang="pl-PL" sz="4500" b="1" i="1" dirty="0">
              <a:ln w="12700">
                <a:noFill/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Char char="•"/>
              <a:tabLst>
                <a:tab pos="914400" algn="l"/>
              </a:tabLst>
              <a:defRPr/>
            </a:pPr>
            <a:r>
              <a:rPr lang="pl-PL" altLang="pl-PL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klasa politechniczna – klasa z rozszerzonym programem nauczania matematyki, języka obcego, fizyki / informatyki. Innowacja pedagogiczna: Z matematyką w świat”:</a:t>
            </a:r>
          </a:p>
          <a:p>
            <a:pPr algn="ctr" eaLnBrk="1" fontAlgn="auto" hangingPunct="1">
              <a:lnSpc>
                <a:spcPct val="120000"/>
              </a:lnSpc>
              <a:buFont typeface="Arial" charset="0"/>
              <a:buNone/>
              <a:tabLst>
                <a:tab pos="914400" algn="l"/>
              </a:tabLst>
              <a:defRPr/>
            </a:pPr>
            <a:r>
              <a:rPr lang="pl-PL" altLang="pl-PL" sz="4500" b="1" i="1" dirty="0">
                <a:ln w="12700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język polski, język obcy, matematyka, fizyka</a:t>
            </a:r>
          </a:p>
          <a:p>
            <a:pPr algn="ctr" eaLnBrk="1" fontAlgn="auto" hangingPunct="1">
              <a:lnSpc>
                <a:spcPct val="120000"/>
              </a:lnSpc>
              <a:buFont typeface="Arial" charset="0"/>
              <a:buNone/>
              <a:tabLst>
                <a:tab pos="914400" algn="l"/>
              </a:tabLst>
              <a:defRPr/>
            </a:pPr>
            <a:endParaRPr lang="pl-PL" altLang="pl-PL" sz="4500" b="1" i="1" dirty="0">
              <a:ln w="12700">
                <a:noFill/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Char char="•"/>
              <a:tabLst>
                <a:tab pos="914400" algn="l"/>
              </a:tabLst>
              <a:defRPr/>
            </a:pPr>
            <a:r>
              <a:rPr lang="pl-PL" altLang="pl-PL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klasa lingwistyczno- biznesowa – klasa z rozszerzonym programem nauczania  geografii, matematyki, języka obcego i przedsiębiorczości. Innowacja pedagogiczna: „Młodzieżowe </a:t>
            </a:r>
            <a:r>
              <a:rPr lang="pl-PL" altLang="pl-PL" sz="45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miniprzedsiębiorstwo</a:t>
            </a:r>
            <a:r>
              <a:rPr lang="pl-PL" altLang="pl-PL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”:</a:t>
            </a:r>
          </a:p>
          <a:p>
            <a:pPr algn="ctr" eaLnBrk="1" fontAlgn="auto" hangingPunct="1">
              <a:lnSpc>
                <a:spcPct val="120000"/>
              </a:lnSpc>
              <a:buSzPct val="200000"/>
              <a:buFont typeface="Arial" charset="0"/>
              <a:buNone/>
              <a:tabLst>
                <a:tab pos="914400" algn="l"/>
              </a:tabLst>
              <a:defRPr/>
            </a:pPr>
            <a:r>
              <a:rPr lang="pl-PL" altLang="pl-PL" sz="4500" b="1" i="1" dirty="0">
                <a:ln w="12700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język polski, język obcy, matematyka, geografia</a:t>
            </a:r>
          </a:p>
          <a:p>
            <a:pPr algn="ctr" eaLnBrk="1" fontAlgn="auto" hangingPunct="1">
              <a:lnSpc>
                <a:spcPct val="120000"/>
              </a:lnSpc>
              <a:buSzPct val="200000"/>
              <a:buFont typeface="Arial" charset="0"/>
              <a:buNone/>
              <a:tabLst>
                <a:tab pos="914400" algn="l"/>
              </a:tabLst>
              <a:defRPr/>
            </a:pPr>
            <a:endParaRPr lang="pl-PL" altLang="pl-PL" sz="4500" b="1" i="1" dirty="0">
              <a:ln w="12700">
                <a:noFill/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anose="020B0604020202020204" pitchFamily="34" charset="0"/>
              <a:buChar char="•"/>
              <a:tabLst>
                <a:tab pos="914400" algn="l"/>
              </a:tabLst>
              <a:defRPr/>
            </a:pPr>
            <a:r>
              <a:rPr lang="pl-PL" altLang="pl-PL" sz="45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klasa turystyczna – klasa z rozszerzonym programem nauczania biologii, geografii  i języka obcego. Innowacja pedagogiczna „Z angielskim w świat”:</a:t>
            </a:r>
          </a:p>
          <a:p>
            <a:pPr algn="ctr" eaLnBrk="1" fontAlgn="auto" hangingPunct="1">
              <a:lnSpc>
                <a:spcPct val="120000"/>
              </a:lnSpc>
              <a:buSzPct val="200000"/>
              <a:buFont typeface="Arial" charset="0"/>
              <a:buNone/>
              <a:tabLst>
                <a:tab pos="914400" algn="l"/>
              </a:tabLst>
              <a:defRPr/>
            </a:pPr>
            <a:r>
              <a:rPr lang="pl-PL" altLang="pl-PL" sz="4500" b="1" i="1" dirty="0">
                <a:ln w="12700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język polski, język obcy, matematyka, biologia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203904" y="1363375"/>
            <a:ext cx="8363272" cy="5141168"/>
          </a:xfrm>
          <a:extLst>
            <a:ext uri="{909E8E84-426E-40DD-AFC4-6F175D3DCCD1}"/>
            <a:ext uri="{91240B29-F687-4F45-9708-019B960494DF}"/>
          </a:extLst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463" y="96838"/>
            <a:ext cx="3998912" cy="2667000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100" name="Picture 4" descr="H:\szkola\2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838" y="3341688"/>
            <a:ext cx="4249737" cy="2819400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101" name="Picture 5" descr="H:\szkola\DSC_02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7263" y="3357563"/>
            <a:ext cx="4192587" cy="2817812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Prostokąt 4">
            <a:extLst>
              <a:ext uri="{FF2B5EF4-FFF2-40B4-BE49-F238E27FC236}"/>
            </a:extLst>
          </p:cNvPr>
          <p:cNvSpPr/>
          <p:nvPr/>
        </p:nvSpPr>
        <p:spPr>
          <a:xfrm>
            <a:off x="153988" y="2817813"/>
            <a:ext cx="4418012" cy="373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Gabinet języka angielskiego</a:t>
            </a:r>
          </a:p>
        </p:txBody>
      </p:sp>
      <p:sp>
        <p:nvSpPr>
          <p:cNvPr id="6" name="Prostokąt 5">
            <a:extLst>
              <a:ext uri="{FF2B5EF4-FFF2-40B4-BE49-F238E27FC236}"/>
            </a:extLst>
          </p:cNvPr>
          <p:cNvSpPr/>
          <p:nvPr/>
        </p:nvSpPr>
        <p:spPr>
          <a:xfrm>
            <a:off x="153988" y="6311900"/>
            <a:ext cx="4418012" cy="430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Gabinet historyczny</a:t>
            </a:r>
          </a:p>
        </p:txBody>
      </p:sp>
      <p:sp>
        <p:nvSpPr>
          <p:cNvPr id="7" name="Prostokąt 6">
            <a:extLst>
              <a:ext uri="{FF2B5EF4-FFF2-40B4-BE49-F238E27FC236}"/>
            </a:extLst>
          </p:cNvPr>
          <p:cNvSpPr/>
          <p:nvPr/>
        </p:nvSpPr>
        <p:spPr>
          <a:xfrm>
            <a:off x="4767263" y="6307138"/>
            <a:ext cx="4264025" cy="434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Gabinet języka rosyjskiego</a:t>
            </a:r>
          </a:p>
        </p:txBody>
      </p:sp>
      <p:pic>
        <p:nvPicPr>
          <p:cNvPr id="11" name="Picture 2" descr="H:\szkola\1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5513" y="112713"/>
            <a:ext cx="4303712" cy="2855912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Prostokąt 3">
            <a:extLst>
              <a:ext uri="{FF2B5EF4-FFF2-40B4-BE49-F238E27FC236}"/>
            </a:extLst>
          </p:cNvPr>
          <p:cNvSpPr/>
          <p:nvPr/>
        </p:nvSpPr>
        <p:spPr>
          <a:xfrm>
            <a:off x="4772025" y="2817813"/>
            <a:ext cx="4187825" cy="3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Gabinet polonistyczny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981075"/>
            <a:ext cx="8229600" cy="4713288"/>
          </a:xfrm>
        </p:spPr>
        <p:txBody>
          <a:bodyPr rtlCol="0">
            <a:normAutofit/>
          </a:bodyPr>
          <a:lstStyle/>
          <a:p>
            <a:pPr marL="44450" indent="0" algn="ctr" eaLnBrk="1" fontAlgn="auto" hangingPunct="1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pl-PL" altLang="pl-PL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przypadku niewystarczającej          liczby kandydatów do danej klasy       szkoła zastrzega sobie prawo rezygnacji     z jej utworzenia i zaproponuje przyjęcie kandydata do innej klasy.</a:t>
            </a:r>
            <a:endParaRPr lang="pl-PL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981075"/>
            <a:ext cx="8229600" cy="4713288"/>
          </a:xfrm>
        </p:spPr>
        <p:txBody>
          <a:bodyPr rtlCol="0">
            <a:normAutofit/>
          </a:bodyPr>
          <a:lstStyle/>
          <a:p>
            <a:pPr marL="44450" indent="0" algn="ctr" eaLnBrk="1" fontAlgn="auto" hangingPunct="1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pl-PL" altLang="pl-PL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Przyjmowanie wniosków kandydatów                 do Liceum Ogólnokształcącego </a:t>
            </a:r>
            <a:br>
              <a:rPr lang="pl-PL" altLang="pl-PL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im. Marii Skłodowskiej-Curie w Strzelinie odbywać się będzie w terminie                 </a:t>
            </a:r>
            <a:r>
              <a:rPr lang="pl-PL" altLang="pl-P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17 maja do 21 czerwca 2021 roku</a:t>
            </a:r>
            <a:r>
              <a:rPr lang="pl-PL" altLang="pl-PL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w </a:t>
            </a:r>
            <a:r>
              <a:rPr lang="pl-PL" altLang="pl-PL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sekretariacie szkoły                            </a:t>
            </a:r>
            <a:r>
              <a:rPr lang="pl-PL" altLang="pl-PL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 ul. Jana Pawła II 23.</a:t>
            </a:r>
            <a:endParaRPr lang="pl-PL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981075"/>
            <a:ext cx="8229600" cy="4713288"/>
          </a:xfrm>
        </p:spPr>
        <p:txBody>
          <a:bodyPr rtlCol="0">
            <a:normAutofit fontScale="92500"/>
          </a:bodyPr>
          <a:lstStyle/>
          <a:p>
            <a:pPr marL="44450" indent="0" algn="ctr" eaLnBrk="1" fontAlgn="auto" hangingPunct="1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pl-PL" altLang="pl-PL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Ogłoszenie list kandydatów zakwalifikowanych i niezakwalifikowanych                              do Liceum Ogólnokształcącego                im. Marii Skłodowskiej-Curie w Strzelinie nastąpi </a:t>
            </a:r>
            <a:r>
              <a:rPr lang="pl-PL" altLang="pl-P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lipca 2021 roku.</a:t>
            </a:r>
          </a:p>
          <a:p>
            <a:pPr marL="44450" indent="0" algn="ctr" eaLnBrk="1" fontAlgn="auto" hangingPunct="1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pl-PL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Ogłoszenie ostatecznej listy kandydatów przyjętych do szkoły nastąpi najpóźniej   </a:t>
            </a:r>
          </a:p>
          <a:p>
            <a:pPr marL="44450" indent="0" algn="ctr" eaLnBrk="1" fontAlgn="auto" hangingPunct="1"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pl-PL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sierpnia 2021r.</a:t>
            </a:r>
            <a:endParaRPr lang="pl-PL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90023" y="608689"/>
            <a:ext cx="4788024" cy="1092119"/>
          </a:xfrm>
          <a:extLst>
            <a:ext uri="{909E8E84-426E-40DD-AFC4-6F175D3DCCD1}"/>
            <a:ext uri="{91240B29-F687-4F45-9708-019B960494DF}"/>
          </a:ex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Liceum Ogólnokształcące </a:t>
            </a:r>
            <a:b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im. Marii Skłodowskiej-Curie </a:t>
            </a:r>
            <a:b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Strzelinie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350" y="738188"/>
            <a:ext cx="4316413" cy="2881312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Prostokąt 1">
            <a:extLst>
              <a:ext uri="{FF2B5EF4-FFF2-40B4-BE49-F238E27FC236}"/>
            </a:extLst>
          </p:cNvPr>
          <p:cNvSpPr/>
          <p:nvPr/>
        </p:nvSpPr>
        <p:spPr>
          <a:xfrm>
            <a:off x="100013" y="3832225"/>
            <a:ext cx="8569325" cy="1944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ZAPRASZAMY NA DZIEŃ OTWARTY</a:t>
            </a:r>
          </a:p>
          <a:p>
            <a:pPr algn="ctr" eaLnBrk="1" hangingPunct="1">
              <a:defRPr/>
            </a:pPr>
            <a:r>
              <a:rPr lang="pl-PL" altLang="pl-PL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2" descr="E:\budynekglowny2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8600" y="1901825"/>
            <a:ext cx="2951163" cy="1960563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313"/>
            <a:ext cx="9086850" cy="4068762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pole tekstowe 8">
            <a:extLst>
              <a:ext uri="{FF2B5EF4-FFF2-40B4-BE49-F238E27FC236}"/>
            </a:extLst>
          </p:cNvPr>
          <p:cNvSpPr txBox="1"/>
          <p:nvPr/>
        </p:nvSpPr>
        <p:spPr>
          <a:xfrm>
            <a:off x="611560" y="9397"/>
            <a:ext cx="7920880" cy="12311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1400" dirty="0">
              <a:solidFill>
                <a:srgbClr val="FF0000"/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Sala komputerowa</a:t>
            </a:r>
          </a:p>
          <a:p>
            <a:pPr eaLnBrk="1" hangingPunct="1">
              <a:defRPr/>
            </a:pPr>
            <a:endParaRPr lang="pl-PL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909E8E84-426E-40DD-AFC4-6F175D3DCCD1}"/>
            <a:ext uri="{91240B29-F687-4F45-9708-019B960494DF}"/>
          </a:extLst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21087"/>
          </a:xfrm>
          <a:extLst>
            <a:ext uri="{909E8E84-426E-40DD-AFC4-6F175D3DCCD1}"/>
            <a:ext uri="{91240B29-F687-4F45-9708-019B960494DF}"/>
          </a:extLst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4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4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4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l-PL" sz="4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4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            </a:t>
            </a:r>
            <a:endParaRPr lang="pl-PL" sz="5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0" y="3522663"/>
            <a:ext cx="4046538" cy="2700337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38113"/>
            <a:ext cx="4046538" cy="2700337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-3102" t="-1857" r="1280" b="1857"/>
          <a:stretch>
            <a:fillRect/>
          </a:stretch>
        </p:blipFill>
        <p:spPr bwMode="auto">
          <a:xfrm>
            <a:off x="4895850" y="3503613"/>
            <a:ext cx="4119563" cy="2700337"/>
          </a:xfrm>
          <a:prstGeom prst="rect">
            <a:avLst/>
          </a:prstGeom>
          <a:noFill/>
          <a:ln w="76200" cap="sq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Prostokąt 3">
            <a:extLst>
              <a:ext uri="{FF2B5EF4-FFF2-40B4-BE49-F238E27FC236}"/>
            </a:extLst>
          </p:cNvPr>
          <p:cNvSpPr/>
          <p:nvPr/>
        </p:nvSpPr>
        <p:spPr>
          <a:xfrm>
            <a:off x="2916238" y="2816225"/>
            <a:ext cx="260032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Biblioteka</a:t>
            </a:r>
          </a:p>
        </p:txBody>
      </p:sp>
      <p:sp>
        <p:nvSpPr>
          <p:cNvPr id="5" name="Prostokąt 4">
            <a:extLst>
              <a:ext uri="{FF2B5EF4-FFF2-40B4-BE49-F238E27FC236}"/>
            </a:extLst>
          </p:cNvPr>
          <p:cNvSpPr/>
          <p:nvPr/>
        </p:nvSpPr>
        <p:spPr>
          <a:xfrm>
            <a:off x="3249613" y="6203950"/>
            <a:ext cx="2820987" cy="447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Czytelnia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  <a:extLst>
            <a:ext uri="{909E8E84-426E-40DD-AFC4-6F175D3DCCD1}"/>
            <a:ext uri="{91240B29-F687-4F45-9708-019B960494DF}"/>
          </a:ex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 oferujemy</a:t>
            </a:r>
            <a:r>
              <a:rPr lang="pl-PL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219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altLang="pl-PL" smtClean="0"/>
          </a:p>
        </p:txBody>
      </p:sp>
      <p:sp>
        <p:nvSpPr>
          <p:cNvPr id="6" name="Prostokąt 5">
            <a:extLst>
              <a:ext uri="{FF2B5EF4-FFF2-40B4-BE49-F238E27FC236}"/>
            </a:extLst>
          </p:cNvPr>
          <p:cNvSpPr/>
          <p:nvPr/>
        </p:nvSpPr>
        <p:spPr>
          <a:xfrm>
            <a:off x="250825" y="2060575"/>
            <a:ext cx="8893175" cy="2447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Nowa sala gimnastyczna                    z łącznikiem do budynku głównego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sp>
        <p:nvSpPr>
          <p:cNvPr id="1024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0"/>
            <a:ext cx="10277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2618</TotalTime>
  <Words>863</Words>
  <Application>Microsoft Office PowerPoint</Application>
  <PresentationFormat>Pokaz na ekranie (4:3)</PresentationFormat>
  <Paragraphs>197</Paragraphs>
  <Slides>53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53</vt:i4>
      </vt:variant>
    </vt:vector>
  </HeadingPairs>
  <TitlesOfParts>
    <vt:vector size="54" baseType="lpstr">
      <vt:lpstr>Motyw pakietu Office</vt:lpstr>
      <vt:lpstr>Liceum Ogólnokształcące  im. Marii Skłodowskiej-Curie  w Strzelinie</vt:lpstr>
      <vt:lpstr>Szkoła z tradycjami</vt:lpstr>
      <vt:lpstr>Warunki do nauki</vt:lpstr>
      <vt:lpstr>Slajd 4</vt:lpstr>
      <vt:lpstr>Slajd 5</vt:lpstr>
      <vt:lpstr>Slajd 6</vt:lpstr>
      <vt:lpstr> </vt:lpstr>
      <vt:lpstr>Co oferujemy?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Co nas wyróżnia?</vt:lpstr>
      <vt:lpstr>Co nas wyróżnia?</vt:lpstr>
      <vt:lpstr>Edukacja kulturalna</vt:lpstr>
      <vt:lpstr>Imprezy kulturalne</vt:lpstr>
      <vt:lpstr>Koncerty  w Strzelińskim Ośrodku Kultury</vt:lpstr>
      <vt:lpstr>FESTIWAL NAUKI</vt:lpstr>
      <vt:lpstr>FESTIWAL TALENTÓW</vt:lpstr>
      <vt:lpstr>Wycieczki</vt:lpstr>
      <vt:lpstr>Zajęcia sportowe</vt:lpstr>
      <vt:lpstr>Zajęcia pozalekcyjne</vt:lpstr>
      <vt:lpstr>Zajęcia pozalekcyjne</vt:lpstr>
      <vt:lpstr> SZKOLNY KLUB WOLONTARIATU</vt:lpstr>
      <vt:lpstr>Spotkania ze znanymi ludźmi</vt:lpstr>
      <vt:lpstr>Wywiady ze znanymi ludźmi</vt:lpstr>
      <vt:lpstr>Wywiady z artystami</vt:lpstr>
      <vt:lpstr>Slajd 38</vt:lpstr>
      <vt:lpstr>Slajd 39</vt:lpstr>
      <vt:lpstr>Slajd 40</vt:lpstr>
      <vt:lpstr>Konkursy</vt:lpstr>
      <vt:lpstr> Sukcesy uczniów w zawodach sportowych </vt:lpstr>
      <vt:lpstr>Absolwenci szkoły</vt:lpstr>
      <vt:lpstr>Slajd 44</vt:lpstr>
      <vt:lpstr>Zasady rekrutacji</vt:lpstr>
      <vt:lpstr>Zasady rekrutacji</vt:lpstr>
      <vt:lpstr>Zasady rekrutacji</vt:lpstr>
      <vt:lpstr>Zasady rekrutacji</vt:lpstr>
      <vt:lpstr>Punkty za oceny na świadectwie:</vt:lpstr>
      <vt:lpstr>Slajd 50</vt:lpstr>
      <vt:lpstr>Slajd 51</vt:lpstr>
      <vt:lpstr>Slajd 52</vt:lpstr>
      <vt:lpstr>Liceum Ogólnokształcące  im. Marii Skłodowskiej-Curie  w Strzelinie</vt:lpstr>
    </vt:vector>
  </TitlesOfParts>
  <Company>Sil-art Rycho444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Liceum Ogólnokształcące  im. Marii Skłodowskiej – Curie  w Strzelinie</dc:title>
  <dc:creator>Adrian Zając</dc:creator>
  <cp:lastModifiedBy>Bartosz Kudła</cp:lastModifiedBy>
  <cp:revision>308</cp:revision>
  <dcterms:created xsi:type="dcterms:W3CDTF">2015-03-10T07:38:06Z</dcterms:created>
  <dcterms:modified xsi:type="dcterms:W3CDTF">2021-03-23T18:08:11Z</dcterms:modified>
</cp:coreProperties>
</file>